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85" r:id="rId4"/>
    <p:sldId id="259" r:id="rId5"/>
    <p:sldId id="281" r:id="rId6"/>
    <p:sldId id="263" r:id="rId7"/>
    <p:sldId id="290" r:id="rId8"/>
    <p:sldId id="291" r:id="rId9"/>
    <p:sldId id="286" r:id="rId1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597"/>
  </p:normalViewPr>
  <p:slideViewPr>
    <p:cSldViewPr snapToGrid="0" snapToObjects="1" showGuides="1">
      <p:cViewPr varScale="1">
        <p:scale>
          <a:sx n="90" d="100"/>
          <a:sy n="90" d="100"/>
        </p:scale>
        <p:origin x="232" y="42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a titolo">
    <p:spTree>
      <p:nvGrpSpPr>
        <p:cNvPr id="1" name=""/>
        <p:cNvGrpSpPr/>
        <p:nvPr/>
      </p:nvGrpSpPr>
      <p:grpSpPr>
        <a:xfrm>
          <a:off x="0" y="0"/>
          <a:ext cx="0" cy="0"/>
          <a:chOff x="0" y="0"/>
          <a:chExt cx="0" cy="0"/>
        </a:xfrm>
      </p:grpSpPr>
    </p:spTree>
    <p:extLst>
      <p:ext uri="{BB962C8B-B14F-4D97-AF65-F5344CB8AC3E}">
        <p14:creationId xmlns:p14="http://schemas.microsoft.com/office/powerpoint/2010/main" val="304338903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Immagine 6">
            <a:extLst>
              <a:ext uri="{FF2B5EF4-FFF2-40B4-BE49-F238E27FC236}">
                <a16:creationId xmlns:a16="http://schemas.microsoft.com/office/drawing/2014/main" id="{0E7D2D57-B3B3-2F4F-B1BE-DA0B909C0354}"/>
              </a:ext>
            </a:extLst>
          </p:cNvPr>
          <p:cNvPicPr>
            <a:picLocks noChangeAspect="1"/>
          </p:cNvPicPr>
          <p:nvPr userDrawn="1"/>
        </p:nvPicPr>
        <p:blipFill>
          <a:blip r:embed="rId3"/>
          <a:stretch>
            <a:fillRect/>
          </a:stretch>
        </p:blipFill>
        <p:spPr>
          <a:xfrm>
            <a:off x="-28994" y="6493149"/>
            <a:ext cx="12249988" cy="576470"/>
          </a:xfrm>
          <a:prstGeom prst="rect">
            <a:avLst/>
          </a:prstGeom>
        </p:spPr>
      </p:pic>
      <p:pic>
        <p:nvPicPr>
          <p:cNvPr id="9" name="Immagine 8">
            <a:extLst>
              <a:ext uri="{FF2B5EF4-FFF2-40B4-BE49-F238E27FC236}">
                <a16:creationId xmlns:a16="http://schemas.microsoft.com/office/drawing/2014/main" id="{1B58B0AE-70F5-6B46-82AB-713822BEF5DA}"/>
              </a:ext>
            </a:extLst>
          </p:cNvPr>
          <p:cNvPicPr>
            <a:picLocks noChangeAspect="1"/>
          </p:cNvPicPr>
          <p:nvPr userDrawn="1"/>
        </p:nvPicPr>
        <p:blipFill>
          <a:blip r:embed="rId4"/>
          <a:stretch>
            <a:fillRect/>
          </a:stretch>
        </p:blipFill>
        <p:spPr>
          <a:xfrm>
            <a:off x="496388" y="339633"/>
            <a:ext cx="3223575" cy="444137"/>
          </a:xfrm>
          <a:prstGeom prst="rect">
            <a:avLst/>
          </a:prstGeom>
        </p:spPr>
      </p:pic>
      <p:pic>
        <p:nvPicPr>
          <p:cNvPr id="10" name="Immagine 9">
            <a:extLst>
              <a:ext uri="{FF2B5EF4-FFF2-40B4-BE49-F238E27FC236}">
                <a16:creationId xmlns:a16="http://schemas.microsoft.com/office/drawing/2014/main" id="{38296DFD-DC44-9347-B16E-9E6F02ACA54C}"/>
              </a:ext>
            </a:extLst>
          </p:cNvPr>
          <p:cNvPicPr>
            <a:picLocks noChangeAspect="1"/>
          </p:cNvPicPr>
          <p:nvPr userDrawn="1"/>
        </p:nvPicPr>
        <p:blipFill>
          <a:blip r:embed="rId5"/>
          <a:stretch>
            <a:fillRect/>
          </a:stretch>
        </p:blipFill>
        <p:spPr>
          <a:xfrm>
            <a:off x="10048059" y="364851"/>
            <a:ext cx="1866900" cy="393700"/>
          </a:xfrm>
          <a:prstGeom prst="rect">
            <a:avLst/>
          </a:prstGeom>
        </p:spPr>
      </p:pic>
    </p:spTree>
    <p:extLst>
      <p:ext uri="{BB962C8B-B14F-4D97-AF65-F5344CB8AC3E}">
        <p14:creationId xmlns:p14="http://schemas.microsoft.com/office/powerpoint/2010/main" val="1709054803"/>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8162443-70C5-004C-B78F-C4952D3360C4}"/>
              </a:ext>
            </a:extLst>
          </p:cNvPr>
          <p:cNvSpPr txBox="1"/>
          <p:nvPr/>
        </p:nvSpPr>
        <p:spPr>
          <a:xfrm>
            <a:off x="746125" y="1205314"/>
            <a:ext cx="4040188" cy="4447371"/>
          </a:xfrm>
          <a:prstGeom prst="rect">
            <a:avLst/>
          </a:prstGeom>
          <a:noFill/>
        </p:spPr>
        <p:txBody>
          <a:bodyPr wrap="square" rtlCol="0">
            <a:spAutoFit/>
          </a:bodyPr>
          <a:lstStyle/>
          <a:p>
            <a:endParaRPr lang="en-GB" sz="2800" b="1" dirty="0">
              <a:solidFill>
                <a:schemeClr val="accent5">
                  <a:lumMod val="75000"/>
                </a:schemeClr>
              </a:solidFill>
              <a:highlight>
                <a:srgbClr val="FFFFFF"/>
              </a:highlight>
              <a:latin typeface="Arial" panose="020B0604020202020204" pitchFamily="34" charset="0"/>
              <a:cs typeface="Arial" panose="020B0604020202020204" pitchFamily="34" charset="0"/>
            </a:endParaRPr>
          </a:p>
          <a:p>
            <a:pPr>
              <a:lnSpc>
                <a:spcPct val="115000"/>
              </a:lnSpc>
            </a:pPr>
            <a:r>
              <a:rPr lang="en-GB" sz="2500" b="1" dirty="0">
                <a:solidFill>
                  <a:srgbClr val="FFC000"/>
                </a:solidFill>
                <a:effectLst/>
                <a:latin typeface="Arial" panose="020B0604020202020204" pitchFamily="34" charset="0"/>
                <a:ea typeface="Times New Roman" panose="02020603050405020304" pitchFamily="18" charset="0"/>
                <a:cs typeface="Arial" panose="020B0604020202020204" pitchFamily="34" charset="0"/>
              </a:rPr>
              <a:t>“DIVERSITY MANAGEMENT IN EUROPEAN TOWNS: WHERE DO WE STAND”</a:t>
            </a:r>
          </a:p>
          <a:p>
            <a:endParaRPr lang="en-US" sz="2800" b="1" dirty="0">
              <a:solidFill>
                <a:schemeClr val="accent5">
                  <a:lumMod val="60000"/>
                  <a:lumOff val="40000"/>
                </a:schemeClr>
              </a:solidFill>
              <a:latin typeface="Arial" panose="020B0604020202020204" pitchFamily="34" charset="0"/>
              <a:cs typeface="Arial" panose="020B0604020202020204" pitchFamily="34" charset="0"/>
            </a:endParaRPr>
          </a:p>
          <a:p>
            <a:r>
              <a:rPr lang="en-US" sz="2800" b="1" dirty="0">
                <a:solidFill>
                  <a:schemeClr val="accent5">
                    <a:lumMod val="60000"/>
                    <a:lumOff val="40000"/>
                  </a:schemeClr>
                </a:solidFill>
                <a:latin typeface="Arial" panose="020B0604020202020204" pitchFamily="34" charset="0"/>
                <a:cs typeface="Arial" panose="020B0604020202020204" pitchFamily="34" charset="0"/>
              </a:rPr>
              <a:t>November 29</a:t>
            </a:r>
            <a:r>
              <a:rPr lang="en-US" sz="2800" b="1" baseline="30000" dirty="0">
                <a:solidFill>
                  <a:schemeClr val="accent5">
                    <a:lumMod val="60000"/>
                    <a:lumOff val="40000"/>
                  </a:schemeClr>
                </a:solidFill>
                <a:latin typeface="Arial" panose="020B0604020202020204" pitchFamily="34" charset="0"/>
                <a:cs typeface="Arial" panose="020B0604020202020204" pitchFamily="34" charset="0"/>
              </a:rPr>
              <a:t>th</a:t>
            </a:r>
            <a:r>
              <a:rPr lang="en-US" sz="2800" b="1" dirty="0">
                <a:solidFill>
                  <a:schemeClr val="accent5">
                    <a:lumMod val="60000"/>
                    <a:lumOff val="40000"/>
                  </a:schemeClr>
                </a:solidFill>
                <a:latin typeface="Arial" panose="020B0604020202020204" pitchFamily="34" charset="0"/>
                <a:cs typeface="Arial" panose="020B0604020202020204" pitchFamily="34" charset="0"/>
              </a:rPr>
              <a:t> 2023</a:t>
            </a:r>
          </a:p>
          <a:p>
            <a:endParaRPr lang="en-US" sz="2800" b="1" dirty="0">
              <a:solidFill>
                <a:schemeClr val="accent5">
                  <a:lumMod val="60000"/>
                  <a:lumOff val="40000"/>
                </a:schemeClr>
              </a:solidFill>
              <a:latin typeface="Arial" panose="020B0604020202020204" pitchFamily="34" charset="0"/>
              <a:cs typeface="Arial" panose="020B0604020202020204" pitchFamily="34" charset="0"/>
            </a:endParaRPr>
          </a:p>
          <a:p>
            <a:r>
              <a:rPr lang="en-US" sz="2800" b="1" dirty="0">
                <a:solidFill>
                  <a:schemeClr val="accent5">
                    <a:lumMod val="75000"/>
                  </a:schemeClr>
                </a:solidFill>
                <a:latin typeface="Arial" panose="020B0604020202020204" pitchFamily="34" charset="0"/>
                <a:cs typeface="Arial" panose="020B0604020202020204" pitchFamily="34" charset="0"/>
              </a:rPr>
              <a:t>Bo Maria Daskalova, PhD</a:t>
            </a:r>
          </a:p>
        </p:txBody>
      </p:sp>
      <p:pic>
        <p:nvPicPr>
          <p:cNvPr id="5" name="Picture 4">
            <a:extLst>
              <a:ext uri="{FF2B5EF4-FFF2-40B4-BE49-F238E27FC236}">
                <a16:creationId xmlns:a16="http://schemas.microsoft.com/office/drawing/2014/main" id="{2C5AF28C-CE59-42CD-59E1-096BC2DDCAF2}"/>
              </a:ext>
            </a:extLst>
          </p:cNvPr>
          <p:cNvPicPr>
            <a:picLocks noChangeAspect="1"/>
          </p:cNvPicPr>
          <p:nvPr/>
        </p:nvPicPr>
        <p:blipFill>
          <a:blip r:embed="rId2"/>
          <a:stretch>
            <a:fillRect/>
          </a:stretch>
        </p:blipFill>
        <p:spPr>
          <a:xfrm>
            <a:off x="5334000" y="0"/>
            <a:ext cx="6858000" cy="6858000"/>
          </a:xfrm>
          <a:prstGeom prst="rect">
            <a:avLst/>
          </a:prstGeom>
        </p:spPr>
      </p:pic>
    </p:spTree>
    <p:extLst>
      <p:ext uri="{BB962C8B-B14F-4D97-AF65-F5344CB8AC3E}">
        <p14:creationId xmlns:p14="http://schemas.microsoft.com/office/powerpoint/2010/main" val="2811741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8162443-70C5-004C-B78F-C4952D3360C4}"/>
              </a:ext>
            </a:extLst>
          </p:cNvPr>
          <p:cNvSpPr txBox="1"/>
          <p:nvPr/>
        </p:nvSpPr>
        <p:spPr>
          <a:xfrm>
            <a:off x="638175" y="302359"/>
            <a:ext cx="10915650" cy="6555641"/>
          </a:xfrm>
          <a:prstGeom prst="rect">
            <a:avLst/>
          </a:prstGeom>
          <a:noFill/>
        </p:spPr>
        <p:txBody>
          <a:bodyPr wrap="square" rtlCol="0">
            <a:spAutoFit/>
          </a:bodyPr>
          <a:lstStyle/>
          <a:p>
            <a:pPr algn="just"/>
            <a:r>
              <a:rPr lang="en-GB" sz="2800" b="1" dirty="0">
                <a:solidFill>
                  <a:srgbClr val="FFC000"/>
                </a:solidFill>
                <a:effectLst/>
                <a:latin typeface="Arial" panose="020B0604020202020204" pitchFamily="34" charset="0"/>
                <a:ea typeface="Times New Roman" panose="02020603050405020304" pitchFamily="18" charset="0"/>
                <a:cs typeface="Arial" panose="020B0604020202020204" pitchFamily="34" charset="0"/>
              </a:rPr>
              <a:t>PARTICIPATORY DEMOCRACY, INCLUSION AND HUMAN RIGHTS AS GUIDING NORMS OF LOCAL GOVERNANCE IN EUROPE</a:t>
            </a:r>
          </a:p>
          <a:p>
            <a:pPr algn="just"/>
            <a:endParaRPr lang="en-GB" sz="2400" dirty="0">
              <a:effectLst/>
              <a:latin typeface="Arial" panose="020B0604020202020204" pitchFamily="34" charset="0"/>
              <a:ea typeface="Times New Roman" panose="02020603050405020304" pitchFamily="18" charset="0"/>
              <a:cs typeface="Arial" panose="020B0604020202020204" pitchFamily="34" charset="0"/>
            </a:endParaRPr>
          </a:p>
          <a:p>
            <a:pPr algn="just"/>
            <a:r>
              <a:rPr lang="en-GB" sz="2400" b="0" i="0" dirty="0">
                <a:solidFill>
                  <a:srgbClr val="212121"/>
                </a:solidFill>
                <a:effectLst/>
                <a:latin typeface="Arial" panose="020B0604020202020204" pitchFamily="34" charset="0"/>
                <a:cs typeface="Arial" panose="020B0604020202020204" pitchFamily="34" charset="0"/>
              </a:rPr>
              <a:t>Local authorities are essential to protecting and promoting human rights. </a:t>
            </a:r>
          </a:p>
          <a:p>
            <a:pPr algn="just"/>
            <a:r>
              <a:rPr lang="en-GB" sz="2400" b="0" i="0" dirty="0">
                <a:solidFill>
                  <a:srgbClr val="212121"/>
                </a:solidFill>
                <a:effectLst/>
                <a:latin typeface="Arial" panose="020B0604020202020204" pitchFamily="34" charset="0"/>
                <a:cs typeface="Arial" panose="020B0604020202020204" pitchFamily="34" charset="0"/>
              </a:rPr>
              <a:t>They set laws, policies, and programmes that most directly impact people’s lives.</a:t>
            </a:r>
          </a:p>
          <a:p>
            <a:pPr algn="just"/>
            <a:endParaRPr lang="en-GB" sz="2400" dirty="0">
              <a:solidFill>
                <a:srgbClr val="212121"/>
              </a:solidFill>
              <a:latin typeface="Arial" panose="020B0604020202020204" pitchFamily="34" charset="0"/>
              <a:cs typeface="Arial" panose="020B0604020202020204" pitchFamily="34" charset="0"/>
            </a:endParaRPr>
          </a:p>
          <a:p>
            <a:pPr algn="just"/>
            <a:r>
              <a:rPr lang="en-GB" sz="2400" b="0" i="0" dirty="0">
                <a:solidFill>
                  <a:srgbClr val="4D5156"/>
                </a:solidFill>
                <a:effectLst/>
                <a:latin typeface="Arial" panose="020B0604020202020204" pitchFamily="34" charset="0"/>
                <a:cs typeface="Arial" panose="020B0604020202020204" pitchFamily="34" charset="0"/>
              </a:rPr>
              <a:t>Human rights duties of local government follow the classical tripartite typology of States' human rights obligations, namely, </a:t>
            </a:r>
            <a:r>
              <a:rPr lang="en-GB" sz="2400" b="1" i="0" dirty="0">
                <a:solidFill>
                  <a:srgbClr val="0070C0"/>
                </a:solidFill>
                <a:effectLst/>
                <a:latin typeface="Arial" panose="020B0604020202020204" pitchFamily="34" charset="0"/>
                <a:cs typeface="Arial" panose="020B0604020202020204" pitchFamily="34" charset="0"/>
              </a:rPr>
              <a:t>the duty to RESPECT, the duty to PROTECT and the duty to FULFIL. </a:t>
            </a:r>
          </a:p>
          <a:p>
            <a:pPr algn="just"/>
            <a:endParaRPr lang="en-GB" sz="2400" dirty="0">
              <a:latin typeface="Arial" panose="020B0604020202020204" pitchFamily="34" charset="0"/>
              <a:ea typeface="Times New Roman" panose="02020603050405020304" pitchFamily="18" charset="0"/>
              <a:cs typeface="Arial" panose="020B0604020202020204" pitchFamily="34" charset="0"/>
            </a:endParaRPr>
          </a:p>
          <a:p>
            <a:pPr algn="just"/>
            <a:r>
              <a:rPr lang="en-GB" sz="2400" b="1" dirty="0">
                <a:solidFill>
                  <a:schemeClr val="accent5">
                    <a:lumMod val="75000"/>
                  </a:schemeClr>
                </a:solidFill>
                <a:effectLst/>
                <a:latin typeface="Arial" panose="020B0604020202020204" pitchFamily="34" charset="0"/>
                <a:ea typeface="Times New Roman" panose="02020603050405020304" pitchFamily="18" charset="0"/>
                <a:cs typeface="Arial" panose="020B0604020202020204" pitchFamily="34" charset="0"/>
              </a:rPr>
              <a:t>Fostering participatory democracy and human rights</a:t>
            </a:r>
            <a:r>
              <a:rPr lang="en-GB" sz="2400" dirty="0">
                <a:effectLst/>
                <a:latin typeface="Arial" panose="020B0604020202020204" pitchFamily="34" charset="0"/>
                <a:ea typeface="Times New Roman" panose="02020603050405020304" pitchFamily="18" charset="0"/>
                <a:cs typeface="Arial" panose="020B0604020202020204" pitchFamily="34" charset="0"/>
              </a:rPr>
              <a:t>, European local governments need to be working together with citizens and civil society on </a:t>
            </a:r>
            <a:r>
              <a:rPr lang="en-GB" sz="2400" b="1" dirty="0">
                <a:solidFill>
                  <a:schemeClr val="accent5">
                    <a:lumMod val="75000"/>
                  </a:schemeClr>
                </a:solidFill>
                <a:effectLst/>
                <a:latin typeface="Arial" panose="020B0604020202020204" pitchFamily="34" charset="0"/>
                <a:ea typeface="Times New Roman" panose="02020603050405020304" pitchFamily="18" charset="0"/>
                <a:cs typeface="Arial" panose="020B0604020202020204" pitchFamily="34" charset="0"/>
              </a:rPr>
              <a:t>inclusive strategies </a:t>
            </a:r>
            <a:r>
              <a:rPr lang="en-GB" sz="2400" dirty="0">
                <a:effectLst/>
                <a:latin typeface="Arial" panose="020B0604020202020204" pitchFamily="34" charset="0"/>
                <a:ea typeface="Times New Roman" panose="02020603050405020304" pitchFamily="18" charset="0"/>
                <a:cs typeface="Arial" panose="020B0604020202020204" pitchFamily="34" charset="0"/>
              </a:rPr>
              <a:t>for further development and implementation of local policies based on the </a:t>
            </a:r>
            <a:r>
              <a:rPr lang="en-GB" sz="2400" b="1" dirty="0">
                <a:solidFill>
                  <a:schemeClr val="accent5">
                    <a:lumMod val="75000"/>
                  </a:schemeClr>
                </a:solidFill>
                <a:effectLst/>
                <a:latin typeface="Arial" panose="020B0604020202020204" pitchFamily="34" charset="0"/>
                <a:ea typeface="Times New Roman" panose="02020603050405020304" pitchFamily="18" charset="0"/>
                <a:cs typeface="Arial" panose="020B0604020202020204" pitchFamily="34" charset="0"/>
              </a:rPr>
              <a:t>EU Charter on Fundamental Rights.</a:t>
            </a:r>
            <a:r>
              <a:rPr lang="en-GB" sz="2400" b="1" dirty="0">
                <a:solidFill>
                  <a:schemeClr val="accent5">
                    <a:lumMod val="75000"/>
                  </a:schemeClr>
                </a:solidFill>
                <a:effectLst/>
                <a:latin typeface="Arial" panose="020B0604020202020204" pitchFamily="34" charset="0"/>
                <a:cs typeface="Arial" panose="020B0604020202020204" pitchFamily="34" charset="0"/>
              </a:rPr>
              <a:t> </a:t>
            </a:r>
            <a:endParaRPr lang="en-GB" sz="2400" b="1" dirty="0">
              <a:solidFill>
                <a:schemeClr val="accent5">
                  <a:lumMod val="75000"/>
                </a:schemeClr>
              </a:solidFill>
              <a:effectLst/>
              <a:latin typeface="Arial" panose="020B0604020202020204" pitchFamily="34" charset="0"/>
              <a:ea typeface="Times New Roman" panose="02020603050405020304" pitchFamily="18" charset="0"/>
              <a:cs typeface="Arial" panose="020B0604020202020204" pitchFamily="34" charset="0"/>
            </a:endParaRPr>
          </a:p>
          <a:p>
            <a:pPr algn="just"/>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09095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8162443-70C5-004C-B78F-C4952D3360C4}"/>
              </a:ext>
            </a:extLst>
          </p:cNvPr>
          <p:cNvSpPr txBox="1"/>
          <p:nvPr/>
        </p:nvSpPr>
        <p:spPr>
          <a:xfrm>
            <a:off x="473075" y="160646"/>
            <a:ext cx="11544300" cy="7525137"/>
          </a:xfrm>
          <a:prstGeom prst="rect">
            <a:avLst/>
          </a:prstGeom>
          <a:noFill/>
        </p:spPr>
        <p:txBody>
          <a:bodyPr wrap="square" rtlCol="0">
            <a:spAutoFit/>
          </a:bodyPr>
          <a:lstStyle/>
          <a:p>
            <a:pPr algn="ctr"/>
            <a:r>
              <a:rPr lang="en-GB" sz="2600" b="1" dirty="0">
                <a:solidFill>
                  <a:srgbClr val="FFC000"/>
                </a:solidFill>
                <a:effectLst/>
                <a:latin typeface="Arial" panose="020B0604020202020204" pitchFamily="34" charset="0"/>
                <a:ea typeface="Times New Roman" panose="02020603050405020304" pitchFamily="18" charset="0"/>
                <a:cs typeface="Arial" panose="020B0604020202020204" pitchFamily="34" charset="0"/>
              </a:rPr>
              <a:t>DIVERSITY MANAGEMENT, INCLUSION and HUMAN RIGHTS AS GUIDING NORMS OF LOCAL GOVERNANCE:  the role of INDIMAE Network</a:t>
            </a:r>
          </a:p>
          <a:p>
            <a:pPr algn="just"/>
            <a:endParaRPr lang="en-GB" sz="2400" dirty="0">
              <a:effectLst/>
              <a:latin typeface="Arial" panose="020B0604020202020204" pitchFamily="34" charset="0"/>
              <a:ea typeface="Times New Roman" panose="02020603050405020304" pitchFamily="18" charset="0"/>
              <a:cs typeface="Arial" panose="020B0604020202020204" pitchFamily="34" charset="0"/>
            </a:endParaRPr>
          </a:p>
          <a:p>
            <a:pPr marL="342900" marR="453390" lvl="0" indent="-342900" algn="just">
              <a:lnSpc>
                <a:spcPct val="150000"/>
              </a:lnSpc>
              <a:spcBef>
                <a:spcPts val="10"/>
              </a:spcBef>
              <a:spcAft>
                <a:spcPts val="0"/>
              </a:spcAft>
              <a:buSzPts val="1100"/>
              <a:buFont typeface="Arial" panose="020B0604020202020204" pitchFamily="34" charset="0"/>
              <a:buChar char="•"/>
              <a:tabLst>
                <a:tab pos="240665" algn="l"/>
              </a:tabLst>
            </a:pPr>
            <a:r>
              <a:rPr lang="en-GB" sz="2200" dirty="0">
                <a:solidFill>
                  <a:srgbClr val="000000"/>
                </a:solidFill>
                <a:latin typeface="Arial" panose="020B0604020202020204" pitchFamily="34" charset="0"/>
                <a:ea typeface="Arial" panose="020B0604020202020204" pitchFamily="34" charset="0"/>
                <a:cs typeface="Arial" panose="020B0604020202020204" pitchFamily="34" charset="0"/>
              </a:rPr>
              <a:t>One of the main objectives of the INDIMAE Network of Towns is</a:t>
            </a:r>
            <a:r>
              <a:rPr lang="en-GB" sz="2200" dirty="0">
                <a:solidFill>
                  <a:srgbClr val="000000"/>
                </a:solidFill>
                <a:effectLst/>
                <a:latin typeface="Arial" panose="020B0604020202020204" pitchFamily="34" charset="0"/>
                <a:ea typeface="Arial" panose="020B0604020202020204" pitchFamily="34" charset="0"/>
                <a:cs typeface="Arial" panose="020B0604020202020204" pitchFamily="34" charset="0"/>
              </a:rPr>
              <a:t> </a:t>
            </a:r>
            <a:r>
              <a:rPr lang="en-GB" sz="2200" b="1" dirty="0">
                <a:solidFill>
                  <a:schemeClr val="accent5">
                    <a:lumMod val="75000"/>
                  </a:schemeClr>
                </a:solidFill>
                <a:effectLst/>
                <a:latin typeface="Arial" panose="020B0604020202020204" pitchFamily="34" charset="0"/>
                <a:ea typeface="Arial" panose="020B0604020202020204" pitchFamily="34" charset="0"/>
                <a:cs typeface="Arial" panose="020B0604020202020204" pitchFamily="34" charset="0"/>
              </a:rPr>
              <a:t>adopt innovative diversity management strategies as a guiding norm of local governance </a:t>
            </a:r>
            <a:r>
              <a:rPr lang="en-GB" sz="2200" dirty="0">
                <a:solidFill>
                  <a:srgbClr val="000000"/>
                </a:solidFill>
                <a:effectLst/>
                <a:latin typeface="Arial" panose="020B0604020202020204" pitchFamily="34" charset="0"/>
                <a:ea typeface="Arial" panose="020B0604020202020204" pitchFamily="34" charset="0"/>
                <a:cs typeface="Arial" panose="020B0604020202020204" pitchFamily="34" charset="0"/>
              </a:rPr>
              <a:t>in European towns in light of international human rights standards and based on the EU Charter of fundamental rights. </a:t>
            </a:r>
          </a:p>
          <a:p>
            <a:pPr marL="342900" marR="453390" lvl="0" indent="-342900" algn="just">
              <a:lnSpc>
                <a:spcPct val="150000"/>
              </a:lnSpc>
              <a:spcBef>
                <a:spcPts val="10"/>
              </a:spcBef>
              <a:spcAft>
                <a:spcPts val="0"/>
              </a:spcAft>
              <a:buSzPts val="1100"/>
              <a:buFont typeface="Arial" panose="020B0604020202020204" pitchFamily="34" charset="0"/>
              <a:buChar char="•"/>
              <a:tabLst>
                <a:tab pos="240665" algn="l"/>
              </a:tabLst>
            </a:pPr>
            <a:r>
              <a:rPr lang="en-GB" sz="2200" dirty="0">
                <a:solidFill>
                  <a:srgbClr val="000000"/>
                </a:solidFill>
                <a:effectLst/>
                <a:latin typeface="Arial" panose="020B0604020202020204" pitchFamily="34" charset="0"/>
                <a:ea typeface="Arial" panose="020B0604020202020204" pitchFamily="34" charset="0"/>
                <a:cs typeface="Arial" panose="020B0604020202020204" pitchFamily="34" charset="0"/>
              </a:rPr>
              <a:t>This way the INDIMAE network sought for ways to </a:t>
            </a:r>
            <a:r>
              <a:rPr lang="en-GB" sz="2200" b="1" dirty="0">
                <a:solidFill>
                  <a:schemeClr val="accent5">
                    <a:lumMod val="75000"/>
                  </a:schemeClr>
                </a:solidFill>
                <a:effectLst/>
                <a:latin typeface="Arial" panose="020B0604020202020204" pitchFamily="34" charset="0"/>
                <a:ea typeface="Arial" panose="020B0604020202020204" pitchFamily="34" charset="0"/>
                <a:cs typeface="Arial" panose="020B0604020202020204" pitchFamily="34" charset="0"/>
              </a:rPr>
              <a:t>encourage participatory democracy and social justice for inclusion of all </a:t>
            </a:r>
            <a:r>
              <a:rPr lang="en-GB" sz="2200" dirty="0">
                <a:solidFill>
                  <a:srgbClr val="000000"/>
                </a:solidFill>
                <a:effectLst/>
                <a:latin typeface="Arial" panose="020B0604020202020204" pitchFamily="34" charset="0"/>
                <a:ea typeface="Arial" panose="020B0604020202020204" pitchFamily="34" charset="0"/>
                <a:cs typeface="Arial" panose="020B0604020202020204" pitchFamily="34" charset="0"/>
              </a:rPr>
              <a:t>in European town management.</a:t>
            </a:r>
            <a:endParaRPr lang="en-GB" sz="2200" dirty="0">
              <a:effectLst/>
              <a:latin typeface="Arial" panose="020B0604020202020204" pitchFamily="34" charset="0"/>
              <a:ea typeface="Arial" panose="020B0604020202020204" pitchFamily="34" charset="0"/>
              <a:cs typeface="Arial" panose="020B0604020202020204" pitchFamily="34" charset="0"/>
            </a:endParaRPr>
          </a:p>
          <a:p>
            <a:pPr marL="342900" marR="453390" lvl="0" indent="-342900" algn="just">
              <a:lnSpc>
                <a:spcPct val="150000"/>
              </a:lnSpc>
              <a:spcBef>
                <a:spcPts val="10"/>
              </a:spcBef>
              <a:spcAft>
                <a:spcPts val="0"/>
              </a:spcAft>
              <a:buSzPts val="1100"/>
              <a:buFont typeface="Arial" panose="020B0604020202020204" pitchFamily="34" charset="0"/>
              <a:buChar char="•"/>
              <a:tabLst>
                <a:tab pos="240665" algn="l"/>
              </a:tabLst>
            </a:pPr>
            <a:r>
              <a:rPr lang="en-GB" sz="2200" dirty="0">
                <a:solidFill>
                  <a:srgbClr val="000000"/>
                </a:solidFill>
                <a:latin typeface="Arial" panose="020B0604020202020204" pitchFamily="34" charset="0"/>
                <a:ea typeface="Arial" panose="020B0604020202020204" pitchFamily="34" charset="0"/>
                <a:cs typeface="Arial" panose="020B0604020202020204" pitchFamily="34" charset="0"/>
              </a:rPr>
              <a:t>Last but not least:</a:t>
            </a:r>
            <a:r>
              <a:rPr lang="en-GB" sz="2200" dirty="0">
                <a:solidFill>
                  <a:srgbClr val="000000"/>
                </a:solidFill>
                <a:effectLst/>
                <a:latin typeface="Arial" panose="020B0604020202020204" pitchFamily="34" charset="0"/>
                <a:ea typeface="Arial" panose="020B0604020202020204" pitchFamily="34" charset="0"/>
                <a:cs typeface="Arial" panose="020B0604020202020204" pitchFamily="34" charset="0"/>
              </a:rPr>
              <a:t> </a:t>
            </a:r>
            <a:r>
              <a:rPr lang="en-GB" sz="2200" b="1" dirty="0">
                <a:solidFill>
                  <a:schemeClr val="accent5">
                    <a:lumMod val="75000"/>
                  </a:schemeClr>
                </a:solidFill>
                <a:effectLst/>
                <a:latin typeface="Arial" panose="020B0604020202020204" pitchFamily="34" charset="0"/>
                <a:ea typeface="Arial" panose="020B0604020202020204" pitchFamily="34" charset="0"/>
                <a:cs typeface="Arial" panose="020B0604020202020204" pitchFamily="34" charset="0"/>
              </a:rPr>
              <a:t>promoting a culture of human rights</a:t>
            </a:r>
            <a:r>
              <a:rPr lang="en-GB" sz="2200" b="1" dirty="0">
                <a:solidFill>
                  <a:srgbClr val="000000"/>
                </a:solidFill>
                <a:latin typeface="Arial" panose="020B0604020202020204" pitchFamily="34" charset="0"/>
                <a:ea typeface="Arial" panose="020B0604020202020204" pitchFamily="34" charset="0"/>
                <a:cs typeface="Arial" panose="020B0604020202020204" pitchFamily="34" charset="0"/>
              </a:rPr>
              <a:t>,</a:t>
            </a:r>
            <a:r>
              <a:rPr lang="en-GB" sz="2200" dirty="0">
                <a:solidFill>
                  <a:srgbClr val="000000"/>
                </a:solidFill>
                <a:effectLst/>
                <a:latin typeface="Arial" panose="020B0604020202020204" pitchFamily="34" charset="0"/>
                <a:ea typeface="Arial" panose="020B0604020202020204" pitchFamily="34" charset="0"/>
                <a:cs typeface="Arial" panose="020B0604020202020204" pitchFamily="34" charset="0"/>
              </a:rPr>
              <a:t> using human rights as a foundation, focusing on vulnerable groups; putting individual rights at the centre of public policies and empowering local communities to take the lead and challenge the local municipalities in their responsibilities.</a:t>
            </a:r>
            <a:endParaRPr lang="en-GB" sz="2200" dirty="0">
              <a:effectLst/>
              <a:latin typeface="Arial" panose="020B0604020202020204" pitchFamily="34" charset="0"/>
              <a:ea typeface="Arial" panose="020B0604020202020204" pitchFamily="34" charset="0"/>
              <a:cs typeface="Arial" panose="020B0604020202020204" pitchFamily="34" charset="0"/>
            </a:endParaRPr>
          </a:p>
          <a:p>
            <a:pPr marR="453390">
              <a:lnSpc>
                <a:spcPct val="150000"/>
              </a:lnSpc>
              <a:spcBef>
                <a:spcPts val="5"/>
              </a:spcBef>
              <a:spcAft>
                <a:spcPts val="0"/>
              </a:spcAft>
            </a:pPr>
            <a:r>
              <a:rPr lang="en-GB" sz="1800" dirty="0">
                <a:solidFill>
                  <a:srgbClr val="000000"/>
                </a:solidFill>
                <a:effectLst/>
                <a:latin typeface="Arial" panose="020B0604020202020204" pitchFamily="34" charset="0"/>
                <a:ea typeface="Arial" panose="020B0604020202020204" pitchFamily="34" charset="0"/>
              </a:rPr>
              <a:t> </a:t>
            </a:r>
            <a:endParaRPr lang="en-GB" sz="1800" dirty="0">
              <a:effectLst/>
              <a:latin typeface="Times New Roman" panose="02020603050405020304" pitchFamily="18" charset="0"/>
              <a:ea typeface="Times New Roman" panose="02020603050405020304" pitchFamily="18" charset="0"/>
            </a:endParaRPr>
          </a:p>
          <a:p>
            <a:pPr algn="just"/>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7568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8162443-70C5-004C-B78F-C4952D3360C4}"/>
              </a:ext>
            </a:extLst>
          </p:cNvPr>
          <p:cNvSpPr txBox="1"/>
          <p:nvPr/>
        </p:nvSpPr>
        <p:spPr>
          <a:xfrm>
            <a:off x="404813" y="177318"/>
            <a:ext cx="5081588" cy="6562566"/>
          </a:xfrm>
          <a:prstGeom prst="rect">
            <a:avLst/>
          </a:prstGeom>
          <a:noFill/>
        </p:spPr>
        <p:txBody>
          <a:bodyPr wrap="square" rtlCol="0">
            <a:spAutoFit/>
          </a:bodyPr>
          <a:lstStyle/>
          <a:p>
            <a:pPr algn="just"/>
            <a:r>
              <a:rPr lang="en-GB" sz="4000" b="1" dirty="0">
                <a:solidFill>
                  <a:schemeClr val="accent5">
                    <a:lumMod val="75000"/>
                  </a:schemeClr>
                </a:solidFill>
                <a:effectLst/>
                <a:latin typeface="Arial" panose="020B0604020202020204" pitchFamily="34" charset="0"/>
                <a:ea typeface="Times New Roman" panose="02020603050405020304" pitchFamily="18" charset="0"/>
                <a:cs typeface="Arial" panose="020B0604020202020204" pitchFamily="34" charset="0"/>
              </a:rPr>
              <a:t>Aims of this Debate</a:t>
            </a:r>
          </a:p>
          <a:p>
            <a:pPr algn="just"/>
            <a:endParaRPr lang="en-GB" sz="2400" dirty="0">
              <a:effectLst/>
              <a:latin typeface="Arial" panose="020B0604020202020204" pitchFamily="34" charset="0"/>
              <a:ea typeface="Times New Roman" panose="02020603050405020304" pitchFamily="18" charset="0"/>
              <a:cs typeface="Arial" panose="020B0604020202020204" pitchFamily="34" charset="0"/>
            </a:endParaRPr>
          </a:p>
          <a:p>
            <a:pPr marL="342900" indent="-342900">
              <a:lnSpc>
                <a:spcPct val="115000"/>
              </a:lnSpc>
              <a:buFont typeface="Arial" panose="020B0604020202020204" pitchFamily="34" charset="0"/>
              <a:buChar char="•"/>
            </a:pPr>
            <a:r>
              <a:rPr lang="en-GB" sz="2400" b="1" dirty="0">
                <a:solidFill>
                  <a:srgbClr val="FFC000"/>
                </a:solidFill>
                <a:latin typeface="Arial" panose="020B0604020202020204" pitchFamily="34" charset="0"/>
                <a:ea typeface="Times New Roman" panose="02020603050405020304" pitchFamily="18" charset="0"/>
                <a:cs typeface="Arial" panose="020B0604020202020204" pitchFamily="34" charset="0"/>
              </a:rPr>
              <a:t>Looking at how can European towns be supported to adopt innovative diversity management practices in local governance</a:t>
            </a:r>
          </a:p>
          <a:p>
            <a:pPr marL="342900" indent="-342900">
              <a:lnSpc>
                <a:spcPct val="115000"/>
              </a:lnSpc>
              <a:buFont typeface="Arial" panose="020B0604020202020204" pitchFamily="34" charset="0"/>
              <a:buChar char="•"/>
            </a:pPr>
            <a:endParaRPr lang="en-GB" sz="2400" b="1" dirty="0">
              <a:solidFill>
                <a:srgbClr val="FFC000"/>
              </a:solidFill>
              <a:latin typeface="Arial" panose="020B0604020202020204" pitchFamily="34" charset="0"/>
              <a:ea typeface="Times New Roman" panose="02020603050405020304" pitchFamily="18" charset="0"/>
              <a:cs typeface="Arial" panose="020B0604020202020204" pitchFamily="34" charset="0"/>
            </a:endParaRPr>
          </a:p>
          <a:p>
            <a:pPr marL="457200" indent="-457200">
              <a:lnSpc>
                <a:spcPct val="115000"/>
              </a:lnSpc>
              <a:buFont typeface="Arial" panose="020B0604020202020204" pitchFamily="34" charset="0"/>
              <a:buChar char="•"/>
            </a:pPr>
            <a:r>
              <a:rPr lang="en-GB" sz="2400" b="1" dirty="0">
                <a:solidFill>
                  <a:srgbClr val="FFC000"/>
                </a:solidFill>
                <a:latin typeface="Arial" panose="020B0604020202020204" pitchFamily="34" charset="0"/>
                <a:ea typeface="Times New Roman" panose="02020603050405020304" pitchFamily="18" charset="0"/>
                <a:cs typeface="Arial" panose="020B0604020202020204" pitchFamily="34" charset="0"/>
              </a:rPr>
              <a:t>Aiming to promote a culture of human rights in European town management</a:t>
            </a:r>
          </a:p>
          <a:p>
            <a:pPr marL="457200" indent="-457200">
              <a:lnSpc>
                <a:spcPct val="115000"/>
              </a:lnSpc>
              <a:buFont typeface="Arial" panose="020B0604020202020204" pitchFamily="34" charset="0"/>
              <a:buChar char="•"/>
            </a:pPr>
            <a:endParaRPr lang="en-GB" sz="2400" b="1" dirty="0">
              <a:solidFill>
                <a:srgbClr val="FFC000"/>
              </a:solidFill>
              <a:latin typeface="Arial" panose="020B0604020202020204" pitchFamily="34" charset="0"/>
              <a:ea typeface="Times New Roman" panose="02020603050405020304" pitchFamily="18" charset="0"/>
              <a:cs typeface="Arial" panose="020B0604020202020204" pitchFamily="34" charset="0"/>
            </a:endParaRPr>
          </a:p>
          <a:p>
            <a:pPr marL="457200" indent="-457200">
              <a:lnSpc>
                <a:spcPct val="115000"/>
              </a:lnSpc>
              <a:buFont typeface="Arial" panose="020B0604020202020204" pitchFamily="34" charset="0"/>
              <a:buChar char="•"/>
            </a:pPr>
            <a:r>
              <a:rPr lang="en-GB" sz="2400" b="1" dirty="0">
                <a:solidFill>
                  <a:srgbClr val="FFC000"/>
                </a:solidFill>
                <a:effectLst/>
                <a:latin typeface="Arial" panose="020B0604020202020204" pitchFamily="34" charset="0"/>
                <a:ea typeface="Times New Roman" panose="02020603050405020304" pitchFamily="18" charset="0"/>
                <a:cs typeface="Arial" panose="020B0604020202020204" pitchFamily="34" charset="0"/>
              </a:rPr>
              <a:t>Learning </a:t>
            </a:r>
            <a:r>
              <a:rPr lang="en-GB" sz="2400" b="1" dirty="0">
                <a:solidFill>
                  <a:srgbClr val="FFC000"/>
                </a:solidFill>
                <a:latin typeface="Arial" panose="020B0604020202020204" pitchFamily="34" charset="0"/>
                <a:ea typeface="Times New Roman" panose="02020603050405020304" pitchFamily="18" charset="0"/>
                <a:cs typeface="Arial" panose="020B0604020202020204" pitchFamily="34" charset="0"/>
              </a:rPr>
              <a:t>lessons from the EU Charter of Fundamental Rights</a:t>
            </a:r>
          </a:p>
        </p:txBody>
      </p:sp>
      <p:pic>
        <p:nvPicPr>
          <p:cNvPr id="1026" name="Picture 2" descr="Debate on Brexit and its consequences | News | European Parliament">
            <a:extLst>
              <a:ext uri="{FF2B5EF4-FFF2-40B4-BE49-F238E27FC236}">
                <a16:creationId xmlns:a16="http://schemas.microsoft.com/office/drawing/2014/main" id="{F79F1107-6D2D-0564-A8F4-1D9F8D6F4C8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25586" b="943"/>
          <a:stretch/>
        </p:blipFill>
        <p:spPr bwMode="auto">
          <a:xfrm>
            <a:off x="5819775" y="433853"/>
            <a:ext cx="6372225" cy="60494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9939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8162443-70C5-004C-B78F-C4952D3360C4}"/>
              </a:ext>
            </a:extLst>
          </p:cNvPr>
          <p:cNvSpPr txBox="1"/>
          <p:nvPr/>
        </p:nvSpPr>
        <p:spPr>
          <a:xfrm>
            <a:off x="328615" y="117693"/>
            <a:ext cx="4699000" cy="6740307"/>
          </a:xfrm>
          <a:prstGeom prst="rect">
            <a:avLst/>
          </a:prstGeom>
          <a:noFill/>
        </p:spPr>
        <p:txBody>
          <a:bodyPr wrap="square" rtlCol="0">
            <a:spAutoFit/>
          </a:bodyPr>
          <a:lstStyle/>
          <a:p>
            <a:pPr algn="just"/>
            <a:r>
              <a:rPr lang="en-GB" sz="2400" dirty="0"/>
              <a:t>The TOWN as a democratic institution is responsible to ensure representation and participation of its citizens and to guarantee equality and non-discrimination.</a:t>
            </a:r>
          </a:p>
          <a:p>
            <a:pPr algn="just"/>
            <a:endParaRPr lang="en-GB" sz="2400" dirty="0"/>
          </a:p>
          <a:p>
            <a:pPr algn="just"/>
            <a:r>
              <a:rPr lang="en-GB" sz="2400" dirty="0"/>
              <a:t> This consequently means that the diversity of the town’s local population should be reflected in the composition of city officials – for reasons of equality, participation and accessibility of services.</a:t>
            </a:r>
          </a:p>
          <a:p>
            <a:pPr algn="just"/>
            <a:endParaRPr lang="en-GB" sz="2400" dirty="0">
              <a:latin typeface="Arial" panose="020B0604020202020204" pitchFamily="34" charset="0"/>
              <a:cs typeface="Arial" panose="020B0604020202020204" pitchFamily="34" charset="0"/>
            </a:endParaRPr>
          </a:p>
          <a:p>
            <a:pPr algn="just"/>
            <a:r>
              <a:rPr lang="en-GB" sz="2400" dirty="0"/>
              <a:t>In the long run, a value-oriented approach on diversity is essential. The development of a diversity culture should build on the value of all local people.</a:t>
            </a:r>
            <a:endParaRPr lang="en-US" sz="2400" dirty="0">
              <a:latin typeface="Arial" panose="020B0604020202020204" pitchFamily="34" charset="0"/>
              <a:cs typeface="Arial" panose="020B0604020202020204" pitchFamily="34" charset="0"/>
            </a:endParaRPr>
          </a:p>
        </p:txBody>
      </p:sp>
      <p:pic>
        <p:nvPicPr>
          <p:cNvPr id="2052" name="Picture 4" descr="PDF] Diversity Management - A New Paradigm - | Semantic Scholar">
            <a:extLst>
              <a:ext uri="{FF2B5EF4-FFF2-40B4-BE49-F238E27FC236}">
                <a16:creationId xmlns:a16="http://schemas.microsoft.com/office/drawing/2014/main" id="{F1A8AF81-D8A3-F917-95A9-193BD346706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716" r="1626" b="2083"/>
          <a:stretch/>
        </p:blipFill>
        <p:spPr bwMode="auto">
          <a:xfrm>
            <a:off x="5027615" y="130284"/>
            <a:ext cx="7164385" cy="65974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50837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8162443-70C5-004C-B78F-C4952D3360C4}"/>
              </a:ext>
            </a:extLst>
          </p:cNvPr>
          <p:cNvSpPr txBox="1"/>
          <p:nvPr/>
        </p:nvSpPr>
        <p:spPr>
          <a:xfrm>
            <a:off x="476250" y="233247"/>
            <a:ext cx="11239500" cy="8523872"/>
          </a:xfrm>
          <a:prstGeom prst="rect">
            <a:avLst/>
          </a:prstGeom>
          <a:noFill/>
        </p:spPr>
        <p:txBody>
          <a:bodyPr wrap="square" rtlCol="0">
            <a:spAutoFit/>
          </a:bodyPr>
          <a:lstStyle/>
          <a:p>
            <a:pPr algn="ctr">
              <a:lnSpc>
                <a:spcPct val="115000"/>
              </a:lnSpc>
            </a:pPr>
            <a:r>
              <a:rPr lang="en-GB" sz="2800" b="1" dirty="0">
                <a:solidFill>
                  <a:srgbClr val="FFC000"/>
                </a:solidFill>
                <a:latin typeface="Arial" panose="020B0604020202020204" pitchFamily="34" charset="0"/>
                <a:ea typeface="Times New Roman" panose="02020603050405020304" pitchFamily="18" charset="0"/>
                <a:cs typeface="Arial" panose="020B0604020202020204" pitchFamily="34" charset="0"/>
              </a:rPr>
              <a:t>How can European towns be supported to to adopt innovative diversity management and inclusion strategies in local governance?</a:t>
            </a:r>
          </a:p>
          <a:p>
            <a:pPr marL="342900" indent="-342900" algn="just">
              <a:lnSpc>
                <a:spcPct val="115000"/>
              </a:lnSpc>
              <a:buFont typeface="Arial" panose="020B0604020202020204" pitchFamily="34" charset="0"/>
              <a:buChar char="•"/>
            </a:pPr>
            <a:endParaRPr lang="en-GB" sz="2200" dirty="0">
              <a:effectLst/>
              <a:latin typeface="Arial" panose="020B0604020202020204" pitchFamily="34" charset="0"/>
              <a:ea typeface="Times New Roman" panose="02020603050405020304" pitchFamily="18" charset="0"/>
              <a:cs typeface="Arial" panose="020B0604020202020204" pitchFamily="34" charset="0"/>
            </a:endParaRPr>
          </a:p>
          <a:p>
            <a:pPr marL="342900" indent="-342900" algn="just">
              <a:buFont typeface="Arial" panose="020B0604020202020204" pitchFamily="34" charset="0"/>
              <a:buChar char="•"/>
            </a:pPr>
            <a:r>
              <a:rPr lang="en-GB" sz="2200" dirty="0">
                <a:latin typeface="Arial" panose="020B0604020202020204" pitchFamily="34" charset="0"/>
                <a:cs typeface="Arial" panose="020B0604020202020204" pitchFamily="34" charset="0"/>
              </a:rPr>
              <a:t>Local authorities must be made aware that human rights standards and principles impose obligations on all tiers of government, which extend to public management processes and the way governments raise, allocate, and spend public funds, as well as evaluate their use.</a:t>
            </a:r>
          </a:p>
          <a:p>
            <a:pPr marL="342900" indent="-342900" algn="just">
              <a:buFont typeface="Arial" panose="020B0604020202020204" pitchFamily="34" charset="0"/>
              <a:buChar char="•"/>
            </a:pPr>
            <a:endParaRPr lang="en-GB" sz="2200" dirty="0">
              <a:solidFill>
                <a:srgbClr val="212121"/>
              </a:solidFill>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en-GB" sz="2200" dirty="0">
                <a:latin typeface="Arial" panose="020B0604020202020204" pitchFamily="34" charset="0"/>
                <a:cs typeface="Arial" panose="020B0604020202020204" pitchFamily="34" charset="0"/>
              </a:rPr>
              <a:t>European local governments must make an informed and explicit commitment to a human rights-based public management system that shall provide a continuous basis for respecting, protecting, and promoting human rights and good local governance.</a:t>
            </a:r>
            <a:endParaRPr lang="en-GB" sz="2200" b="0" i="0" dirty="0">
              <a:solidFill>
                <a:srgbClr val="212121"/>
              </a:solidFill>
              <a:effectLst/>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endParaRPr lang="en-GB" sz="2200" dirty="0">
              <a:solidFill>
                <a:srgbClr val="212121"/>
              </a:solidFill>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en-GB" sz="2200" dirty="0">
                <a:solidFill>
                  <a:srgbClr val="212121"/>
                </a:solidFill>
                <a:latin typeface="Arial" panose="020B0604020202020204" pitchFamily="34" charset="0"/>
                <a:cs typeface="Arial" panose="020B0604020202020204" pitchFamily="34" charset="0"/>
              </a:rPr>
              <a:t>T</a:t>
            </a:r>
            <a:r>
              <a:rPr lang="en-GB" sz="2200" b="0" i="0" dirty="0">
                <a:solidFill>
                  <a:srgbClr val="212121"/>
                </a:solidFill>
                <a:effectLst/>
                <a:latin typeface="Arial" panose="020B0604020202020204" pitchFamily="34" charset="0"/>
                <a:cs typeface="Arial" panose="020B0604020202020204" pitchFamily="34" charset="0"/>
              </a:rPr>
              <a:t>o fulfil their obligations for adequate diversity management and inclusive strategies, local governments need to be better equipped. Since implementing such strategies and standards is much more than setting objectives, appropriate management arrangements must be put in place.</a:t>
            </a:r>
          </a:p>
          <a:p>
            <a:pPr marL="342900" indent="-342900" algn="just">
              <a:buFont typeface="Arial" panose="020B0604020202020204" pitchFamily="34" charset="0"/>
              <a:buChar char="•"/>
            </a:pPr>
            <a:endParaRPr lang="en-GB" sz="2200" b="0" i="0" dirty="0">
              <a:solidFill>
                <a:srgbClr val="212121"/>
              </a:solidFill>
              <a:effectLst/>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endParaRPr lang="en-GB" sz="2200" dirty="0">
              <a:solidFill>
                <a:srgbClr val="212121"/>
              </a:solidFill>
              <a:latin typeface="Arial" panose="020B0604020202020204" pitchFamily="34" charset="0"/>
              <a:cs typeface="Arial" panose="020B0604020202020204" pitchFamily="34" charset="0"/>
            </a:endParaRPr>
          </a:p>
          <a:p>
            <a:pPr algn="l"/>
            <a:endParaRPr lang="en-GB" sz="2400" dirty="0">
              <a:solidFill>
                <a:srgbClr val="212121"/>
              </a:solidFill>
              <a:latin typeface="Inter"/>
            </a:endParaRPr>
          </a:p>
          <a:p>
            <a:pPr algn="l"/>
            <a:endParaRPr lang="en-GB" sz="2400" b="0" i="0" dirty="0">
              <a:solidFill>
                <a:srgbClr val="212121"/>
              </a:solidFill>
              <a:effectLst/>
              <a:latin typeface="Inter"/>
            </a:endParaRPr>
          </a:p>
          <a:p>
            <a:br>
              <a:rPr lang="en-GB" sz="2400" dirty="0"/>
            </a:br>
            <a:r>
              <a:rPr lang="en-GB" sz="2400" dirty="0">
                <a:effectLst/>
                <a:latin typeface="Arial" panose="020B0604020202020204" pitchFamily="34" charset="0"/>
                <a:ea typeface="Times New Roman" panose="02020603050405020304" pitchFamily="18" charset="0"/>
                <a:cs typeface="Arial" panose="020B0604020202020204" pitchFamily="34" charset="0"/>
              </a:rPr>
              <a:t> </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41641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8162443-70C5-004C-B78F-C4952D3360C4}"/>
              </a:ext>
            </a:extLst>
          </p:cNvPr>
          <p:cNvSpPr txBox="1"/>
          <p:nvPr/>
        </p:nvSpPr>
        <p:spPr>
          <a:xfrm>
            <a:off x="476250" y="831735"/>
            <a:ext cx="11239500" cy="8297656"/>
          </a:xfrm>
          <a:prstGeom prst="rect">
            <a:avLst/>
          </a:prstGeom>
          <a:noFill/>
        </p:spPr>
        <p:txBody>
          <a:bodyPr wrap="square" rtlCol="0">
            <a:spAutoFit/>
          </a:bodyPr>
          <a:lstStyle/>
          <a:p>
            <a:pPr algn="ctr">
              <a:lnSpc>
                <a:spcPct val="115000"/>
              </a:lnSpc>
            </a:pPr>
            <a:r>
              <a:rPr lang="en-GB" sz="3200" b="1" dirty="0">
                <a:solidFill>
                  <a:srgbClr val="FFC000"/>
                </a:solidFill>
                <a:latin typeface="Arial" panose="020B0604020202020204" pitchFamily="34" charset="0"/>
                <a:ea typeface="Times New Roman" panose="02020603050405020304" pitchFamily="18" charset="0"/>
                <a:cs typeface="Arial" panose="020B0604020202020204" pitchFamily="34" charset="0"/>
              </a:rPr>
              <a:t>How can European towns grow and develop skills for diversity management and inclusion?</a:t>
            </a:r>
          </a:p>
          <a:p>
            <a:pPr>
              <a:lnSpc>
                <a:spcPct val="115000"/>
              </a:lnSpc>
            </a:pPr>
            <a:endParaRPr lang="en-GB" sz="2400" dirty="0">
              <a:effectLst/>
              <a:latin typeface="Arial" panose="020B0604020202020204" pitchFamily="34" charset="0"/>
              <a:ea typeface="Times New Roman" panose="02020603050405020304" pitchFamily="18" charset="0"/>
              <a:cs typeface="Arial" panose="020B0604020202020204" pitchFamily="34" charset="0"/>
            </a:endParaRPr>
          </a:p>
          <a:p>
            <a:pPr algn="just"/>
            <a:r>
              <a:rPr lang="en-GB" sz="2400" dirty="0"/>
              <a:t>- The local governments have to train their representatives - future leadership, local administration and front-line public servants in contact with rights-holders in the appropriate use of inclusive and democratic human rights-based management tools, and inform the civil society, as well as the public on their role and function in human rights-based inclusive governance.</a:t>
            </a:r>
          </a:p>
          <a:p>
            <a:pPr algn="just"/>
            <a:endParaRPr lang="en-GB" sz="2400" dirty="0"/>
          </a:p>
          <a:p>
            <a:pPr algn="just"/>
            <a:r>
              <a:rPr lang="en-GB" sz="2400" dirty="0"/>
              <a:t>- European towns have to provide for inclusive and participatory local governance and respective capacity building in order to leave no one behind, to guarantee meaningful participation of rights-holders, and to duly consider the views and perspectives of the youth.</a:t>
            </a:r>
          </a:p>
          <a:p>
            <a:pPr algn="just"/>
            <a:endParaRPr lang="en-GB" sz="2400" dirty="0"/>
          </a:p>
          <a:p>
            <a:pPr algn="l"/>
            <a:endParaRPr lang="en-GB" sz="2400" dirty="0"/>
          </a:p>
          <a:p>
            <a:pPr algn="l"/>
            <a:endParaRPr lang="en-GB" sz="2400" dirty="0"/>
          </a:p>
          <a:p>
            <a:pPr algn="l"/>
            <a:endParaRPr lang="en-GB" sz="2400" dirty="0"/>
          </a:p>
          <a:p>
            <a:pPr algn="l"/>
            <a:endParaRPr lang="en-GB" sz="2400" dirty="0">
              <a:solidFill>
                <a:srgbClr val="212121"/>
              </a:solidFill>
              <a:latin typeface="Inter"/>
            </a:endParaRPr>
          </a:p>
          <a:p>
            <a:pPr algn="l"/>
            <a:endParaRPr lang="en-GB" sz="2400" b="0" i="0" dirty="0">
              <a:solidFill>
                <a:srgbClr val="212121"/>
              </a:solidFill>
              <a:effectLst/>
              <a:latin typeface="Inter"/>
            </a:endParaRPr>
          </a:p>
          <a:p>
            <a:br>
              <a:rPr lang="en-GB" sz="2400" dirty="0"/>
            </a:br>
            <a:r>
              <a:rPr lang="en-GB" sz="2400" dirty="0">
                <a:effectLst/>
                <a:latin typeface="Arial" panose="020B0604020202020204" pitchFamily="34" charset="0"/>
                <a:ea typeface="Times New Roman" panose="02020603050405020304" pitchFamily="18" charset="0"/>
                <a:cs typeface="Arial" panose="020B0604020202020204" pitchFamily="34" charset="0"/>
              </a:rPr>
              <a:t> </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0439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8162443-70C5-004C-B78F-C4952D3360C4}"/>
              </a:ext>
            </a:extLst>
          </p:cNvPr>
          <p:cNvSpPr txBox="1"/>
          <p:nvPr/>
        </p:nvSpPr>
        <p:spPr>
          <a:xfrm>
            <a:off x="476250" y="317385"/>
            <a:ext cx="11239500" cy="8069901"/>
          </a:xfrm>
          <a:prstGeom prst="rect">
            <a:avLst/>
          </a:prstGeom>
          <a:noFill/>
        </p:spPr>
        <p:txBody>
          <a:bodyPr wrap="square" rtlCol="0">
            <a:spAutoFit/>
          </a:bodyPr>
          <a:lstStyle/>
          <a:p>
            <a:pPr algn="ctr">
              <a:lnSpc>
                <a:spcPct val="115000"/>
              </a:lnSpc>
            </a:pPr>
            <a:r>
              <a:rPr lang="en-GB" sz="3200" b="1" dirty="0">
                <a:solidFill>
                  <a:srgbClr val="FFC000"/>
                </a:solidFill>
                <a:latin typeface="Arial" panose="020B0604020202020204" pitchFamily="34" charset="0"/>
                <a:ea typeface="Times New Roman" panose="02020603050405020304" pitchFamily="18" charset="0"/>
                <a:cs typeface="Arial" panose="020B0604020202020204" pitchFamily="34" charset="0"/>
              </a:rPr>
              <a:t>How can European towns create best environment for innovative diversity management practices at the local level?</a:t>
            </a:r>
          </a:p>
          <a:p>
            <a:pPr algn="just"/>
            <a:endParaRPr lang="en-GB" sz="2400" dirty="0"/>
          </a:p>
          <a:p>
            <a:pPr algn="just"/>
            <a:r>
              <a:rPr lang="en-GB" sz="2400" dirty="0"/>
              <a:t>- European towns must apply a multi-level governance approach and build alliances at local, regional, national, and international levels, foster knowledge-sharing, join existing networks, and seek exchanges with peers, regional, national, and international actors and organisations, as well as with civil society, academia, and actors of the private sector, with a view to base local public administration more strongly on human rights standards and principles.</a:t>
            </a:r>
          </a:p>
          <a:p>
            <a:pPr algn="just"/>
            <a:endParaRPr lang="en-GB" sz="2400" dirty="0"/>
          </a:p>
          <a:p>
            <a:pPr algn="just"/>
            <a:r>
              <a:rPr lang="en-GB" sz="2400" dirty="0"/>
              <a:t>- The European local governments have to develop knowledge, skills and attitudes to be able to integrate a human rights-based approach in the decision-making processes on the raising, allocation, and spending of funds, as well as in the procedures for auditing and evaluating the budgets.</a:t>
            </a:r>
          </a:p>
          <a:p>
            <a:pPr algn="just"/>
            <a:endParaRPr lang="en-GB" sz="2400" dirty="0"/>
          </a:p>
          <a:p>
            <a:pPr algn="l"/>
            <a:endParaRPr lang="en-GB" sz="2400" dirty="0">
              <a:solidFill>
                <a:srgbClr val="212121"/>
              </a:solidFill>
              <a:latin typeface="Inter"/>
            </a:endParaRPr>
          </a:p>
          <a:p>
            <a:pPr algn="l"/>
            <a:endParaRPr lang="en-GB" sz="2400" b="0" i="0" dirty="0">
              <a:solidFill>
                <a:srgbClr val="212121"/>
              </a:solidFill>
              <a:effectLst/>
              <a:latin typeface="Inter"/>
            </a:endParaRPr>
          </a:p>
          <a:p>
            <a:br>
              <a:rPr lang="en-GB" sz="2400" dirty="0"/>
            </a:br>
            <a:r>
              <a:rPr lang="en-GB" sz="2400" dirty="0">
                <a:effectLst/>
                <a:latin typeface="Arial" panose="020B0604020202020204" pitchFamily="34" charset="0"/>
                <a:ea typeface="Times New Roman" panose="02020603050405020304" pitchFamily="18" charset="0"/>
                <a:cs typeface="Arial" panose="020B0604020202020204" pitchFamily="34" charset="0"/>
              </a:rPr>
              <a:t> </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407547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DDB8312-7A10-3944-81C1-9C33AC8D8FC2}"/>
              </a:ext>
            </a:extLst>
          </p:cNvPr>
          <p:cNvSpPr txBox="1"/>
          <p:nvPr/>
        </p:nvSpPr>
        <p:spPr>
          <a:xfrm>
            <a:off x="792165" y="2136338"/>
            <a:ext cx="3636960" cy="2585323"/>
          </a:xfrm>
          <a:prstGeom prst="rect">
            <a:avLst/>
          </a:prstGeom>
          <a:noFill/>
        </p:spPr>
        <p:txBody>
          <a:bodyPr wrap="square" rtlCol="0">
            <a:spAutoFit/>
          </a:bodyPr>
          <a:lstStyle/>
          <a:p>
            <a:pPr algn="ctr"/>
            <a:r>
              <a:rPr lang="en-US" sz="5400" b="1" dirty="0">
                <a:solidFill>
                  <a:srgbClr val="00B0F0"/>
                </a:solidFill>
                <a:latin typeface="Arial" panose="020B0604020202020204" pitchFamily="34" charset="0"/>
                <a:cs typeface="Arial" panose="020B0604020202020204" pitchFamily="34" charset="0"/>
              </a:rPr>
              <a:t>Thank you for your attention!</a:t>
            </a:r>
          </a:p>
        </p:txBody>
      </p:sp>
      <p:pic>
        <p:nvPicPr>
          <p:cNvPr id="4" name="Picture 3">
            <a:extLst>
              <a:ext uri="{FF2B5EF4-FFF2-40B4-BE49-F238E27FC236}">
                <a16:creationId xmlns:a16="http://schemas.microsoft.com/office/drawing/2014/main" id="{599993BC-69E3-CF47-D5AA-A77642C3B878}"/>
              </a:ext>
            </a:extLst>
          </p:cNvPr>
          <p:cNvPicPr>
            <a:picLocks noChangeAspect="1"/>
          </p:cNvPicPr>
          <p:nvPr/>
        </p:nvPicPr>
        <p:blipFill>
          <a:blip r:embed="rId2"/>
          <a:stretch>
            <a:fillRect/>
          </a:stretch>
        </p:blipFill>
        <p:spPr>
          <a:xfrm>
            <a:off x="5334000" y="0"/>
            <a:ext cx="6858000" cy="6858000"/>
          </a:xfrm>
          <a:prstGeom prst="rect">
            <a:avLst/>
          </a:prstGeom>
        </p:spPr>
      </p:pic>
    </p:spTree>
    <p:extLst>
      <p:ext uri="{BB962C8B-B14F-4D97-AF65-F5344CB8AC3E}">
        <p14:creationId xmlns:p14="http://schemas.microsoft.com/office/powerpoint/2010/main" val="386894169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1044</TotalTime>
  <Words>818</Words>
  <Application>Microsoft Macintosh PowerPoint</Application>
  <PresentationFormat>Widescreen</PresentationFormat>
  <Paragraphs>66</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Inter</vt:lpstr>
      <vt:lpstr>Times New Roman</vt:lpstr>
      <vt:lpstr>Tema di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Fullfox</dc:creator>
  <cp:lastModifiedBy>Bo Maria</cp:lastModifiedBy>
  <cp:revision>115</cp:revision>
  <dcterms:created xsi:type="dcterms:W3CDTF">2022-09-03T09:55:47Z</dcterms:created>
  <dcterms:modified xsi:type="dcterms:W3CDTF">2023-11-28T04:07:22Z</dcterms:modified>
</cp:coreProperties>
</file>